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odec Pro ExtraBold" charset="1" panose="00000700000000000000"/>
      <p:regular r:id="rId30"/>
    </p:embeddedFont>
    <p:embeddedFont>
      <p:font typeface="Open Sauce" charset="1" panose="00000500000000000000"/>
      <p:regular r:id="rId31"/>
    </p:embeddedFont>
    <p:embeddedFont>
      <p:font typeface="Open Sauce Bold" charset="1" panose="000008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76830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053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6329" y="580047"/>
            <a:ext cx="5482971" cy="9023371"/>
          </a:xfrm>
          <a:custGeom>
            <a:avLst/>
            <a:gdLst/>
            <a:ahLst/>
            <a:cxnLst/>
            <a:rect r="r" b="b" t="t" l="l"/>
            <a:pathLst>
              <a:path h="9023371" w="54829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t="0" r="-4822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053B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752928" y="2420259"/>
            <a:ext cx="10756200" cy="318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25"/>
              </a:lnSpc>
            </a:pPr>
            <a:r>
              <a:rPr lang="en-US" sz="12006">
                <a:solidFill>
                  <a:srgbClr val="0053BC"/>
                </a:solidFill>
                <a:latin typeface="Codec Pro ExtraBold"/>
              </a:rPr>
              <a:t>X SENTIMENT ANALYSIS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40471" y="365474"/>
            <a:ext cx="1642004" cy="1326452"/>
          </a:xfrm>
          <a:custGeom>
            <a:avLst/>
            <a:gdLst/>
            <a:ahLst/>
            <a:cxnLst/>
            <a:rect r="r" b="b" t="t" l="l"/>
            <a:pathLst>
              <a:path h="1326452" w="1642004">
                <a:moveTo>
                  <a:pt x="0" y="0"/>
                </a:moveTo>
                <a:lnTo>
                  <a:pt x="1642005" y="0"/>
                </a:lnTo>
                <a:lnTo>
                  <a:pt x="1642005" y="1326452"/>
                </a:lnTo>
                <a:lnTo>
                  <a:pt x="0" y="13264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61473" y="6172011"/>
            <a:ext cx="8553855" cy="12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spc="119">
                <a:solidFill>
                  <a:srgbClr val="1C5739"/>
                </a:solidFill>
                <a:latin typeface="Open Sauce"/>
              </a:rPr>
              <a:t>Giáo viên hướng dẫn: Nguyễn Trọng Chỉnh</a:t>
            </a:r>
          </a:p>
          <a:p>
            <a:pPr algn="just">
              <a:lnSpc>
                <a:spcPts val="3359"/>
              </a:lnSpc>
            </a:pPr>
            <a:r>
              <a:rPr lang="en-US" sz="2399" spc="119">
                <a:solidFill>
                  <a:srgbClr val="1C5739"/>
                </a:solidFill>
                <a:latin typeface="Open Sauce"/>
              </a:rPr>
              <a:t>                                  Đặng Văn Thìn</a:t>
            </a:r>
          </a:p>
          <a:p>
            <a:pPr algn="just">
              <a:lnSpc>
                <a:spcPts val="3359"/>
              </a:lnSpc>
            </a:pPr>
            <a:r>
              <a:rPr lang="en-US" sz="2399" spc="119">
                <a:solidFill>
                  <a:srgbClr val="1C5739"/>
                </a:solidFill>
                <a:latin typeface="Open Sauce"/>
              </a:rPr>
              <a:t>                                  Nguyễn Đức Vũ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70094" y="7902941"/>
            <a:ext cx="8553855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spc="120">
                <a:solidFill>
                  <a:srgbClr val="1C5739"/>
                </a:solidFill>
                <a:latin typeface="Open Sauce"/>
              </a:rPr>
              <a:t>Sinh viên thực hiện: Phạm Thanh Lâm - 21520055</a:t>
            </a:r>
          </a:p>
          <a:p>
            <a:pPr algn="just">
              <a:lnSpc>
                <a:spcPts val="3359"/>
              </a:lnSpc>
            </a:pPr>
            <a:r>
              <a:rPr lang="en-US" sz="2400" spc="120">
                <a:solidFill>
                  <a:srgbClr val="1C5739"/>
                </a:solidFill>
                <a:latin typeface="Open Sauce"/>
              </a:rPr>
              <a:t>                                Trương Quang Nghĩa - 21522376</a:t>
            </a:r>
          </a:p>
          <a:p>
            <a:pPr algn="just">
              <a:lnSpc>
                <a:spcPts val="3359"/>
              </a:lnSpc>
            </a:pPr>
            <a:r>
              <a:rPr lang="en-US" sz="2400" spc="120">
                <a:solidFill>
                  <a:srgbClr val="1C5739"/>
                </a:solidFill>
                <a:latin typeface="Open Sauce"/>
              </a:rPr>
              <a:t>                                Nguyễn Gia Toàn - 21521546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58177" y="7782727"/>
            <a:ext cx="6269191" cy="2504273"/>
          </a:xfrm>
          <a:custGeom>
            <a:avLst/>
            <a:gdLst/>
            <a:ahLst/>
            <a:cxnLst/>
            <a:rect r="r" b="b" t="t" l="l"/>
            <a:pathLst>
              <a:path h="2504273" w="6269191">
                <a:moveTo>
                  <a:pt x="0" y="0"/>
                </a:moveTo>
                <a:lnTo>
                  <a:pt x="6269192" y="0"/>
                </a:lnTo>
                <a:lnTo>
                  <a:pt x="6269192" y="2504273"/>
                </a:lnTo>
                <a:lnTo>
                  <a:pt x="0" y="250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94317" y="3338679"/>
            <a:ext cx="5899067" cy="5919621"/>
          </a:xfrm>
          <a:custGeom>
            <a:avLst/>
            <a:gdLst/>
            <a:ahLst/>
            <a:cxnLst/>
            <a:rect r="r" b="b" t="t" l="l"/>
            <a:pathLst>
              <a:path h="5919621" w="5899067">
                <a:moveTo>
                  <a:pt x="0" y="0"/>
                </a:moveTo>
                <a:lnTo>
                  <a:pt x="5899067" y="0"/>
                </a:lnTo>
                <a:lnTo>
                  <a:pt x="5899067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Thống kê dữ liệu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4317" y="2588640"/>
            <a:ext cx="11793683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Từ dùng phổ biến trong các câu tweet negative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58177" y="7782727"/>
            <a:ext cx="6269191" cy="2504273"/>
          </a:xfrm>
          <a:custGeom>
            <a:avLst/>
            <a:gdLst/>
            <a:ahLst/>
            <a:cxnLst/>
            <a:rect r="r" b="b" t="t" l="l"/>
            <a:pathLst>
              <a:path h="2504273" w="6269191">
                <a:moveTo>
                  <a:pt x="0" y="0"/>
                </a:moveTo>
                <a:lnTo>
                  <a:pt x="6269192" y="0"/>
                </a:lnTo>
                <a:lnTo>
                  <a:pt x="6269192" y="2504273"/>
                </a:lnTo>
                <a:lnTo>
                  <a:pt x="0" y="250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82709" y="3360271"/>
            <a:ext cx="5908450" cy="5898029"/>
          </a:xfrm>
          <a:custGeom>
            <a:avLst/>
            <a:gdLst/>
            <a:ahLst/>
            <a:cxnLst/>
            <a:rect r="r" b="b" t="t" l="l"/>
            <a:pathLst>
              <a:path h="5898029" w="5908450">
                <a:moveTo>
                  <a:pt x="0" y="0"/>
                </a:moveTo>
                <a:lnTo>
                  <a:pt x="5908449" y="0"/>
                </a:lnTo>
                <a:lnTo>
                  <a:pt x="5908449" y="5898029"/>
                </a:lnTo>
                <a:lnTo>
                  <a:pt x="0" y="5898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Thống kê dữ liệu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4317" y="2588640"/>
            <a:ext cx="11793683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Từ dùng phổ biến trong các câu tweet neutral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067491" y="3534663"/>
            <a:ext cx="9441766" cy="6541677"/>
          </a:xfrm>
          <a:custGeom>
            <a:avLst/>
            <a:gdLst/>
            <a:ahLst/>
            <a:cxnLst/>
            <a:rect r="r" b="b" t="t" l="l"/>
            <a:pathLst>
              <a:path h="6541677" w="9441766">
                <a:moveTo>
                  <a:pt x="0" y="0"/>
                </a:moveTo>
                <a:lnTo>
                  <a:pt x="9441765" y="0"/>
                </a:lnTo>
                <a:lnTo>
                  <a:pt x="9441765" y="6541677"/>
                </a:lnTo>
                <a:lnTo>
                  <a:pt x="0" y="6541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Thống kê dữ liệu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84792" y="2541015"/>
            <a:ext cx="11793683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Phân phối của các cảm xúc đối với từng thực thể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07098" y="3093130"/>
            <a:ext cx="7984933" cy="6492473"/>
          </a:xfrm>
          <a:custGeom>
            <a:avLst/>
            <a:gdLst/>
            <a:ahLst/>
            <a:cxnLst/>
            <a:rect r="r" b="b" t="t" l="l"/>
            <a:pathLst>
              <a:path h="6492473" w="7984933">
                <a:moveTo>
                  <a:pt x="0" y="0"/>
                </a:moveTo>
                <a:lnTo>
                  <a:pt x="7984933" y="0"/>
                </a:lnTo>
                <a:lnTo>
                  <a:pt x="7984933" y="6492473"/>
                </a:lnTo>
                <a:lnTo>
                  <a:pt x="0" y="6492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76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4317" y="558065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Thống kê dữ liệu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4317" y="1528317"/>
            <a:ext cx="11793683" cy="109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Một số mẫu bình luận và nhãn tương ứng của nó trong tập dữ liệu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77780" y="3150615"/>
            <a:ext cx="8459974" cy="6444293"/>
          </a:xfrm>
          <a:custGeom>
            <a:avLst/>
            <a:gdLst/>
            <a:ahLst/>
            <a:cxnLst/>
            <a:rect r="r" b="b" t="t" l="l"/>
            <a:pathLst>
              <a:path h="6444293" w="8459974">
                <a:moveTo>
                  <a:pt x="0" y="0"/>
                </a:moveTo>
                <a:lnTo>
                  <a:pt x="8459974" y="0"/>
                </a:lnTo>
                <a:lnTo>
                  <a:pt x="8459974" y="6444293"/>
                </a:lnTo>
                <a:lnTo>
                  <a:pt x="0" y="6444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4317" y="443765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Thống kê dữ liệu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4317" y="1414017"/>
            <a:ext cx="11793683" cy="109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Một số mẫu bình luận và nhãn tương ứng của nó trong tập dữ liệu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66876" y="2772040"/>
            <a:ext cx="8024649" cy="6673276"/>
          </a:xfrm>
          <a:custGeom>
            <a:avLst/>
            <a:gdLst/>
            <a:ahLst/>
            <a:cxnLst/>
            <a:rect r="r" b="b" t="t" l="l"/>
            <a:pathLst>
              <a:path h="6673276" w="8024649">
                <a:moveTo>
                  <a:pt x="0" y="0"/>
                </a:moveTo>
                <a:lnTo>
                  <a:pt x="8024649" y="0"/>
                </a:lnTo>
                <a:lnTo>
                  <a:pt x="8024649" y="6673276"/>
                </a:lnTo>
                <a:lnTo>
                  <a:pt x="0" y="6673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4317" y="377090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Thống kê dữ liệu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4317" y="1347342"/>
            <a:ext cx="11793683" cy="109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Một số mẫu bình luận và nhãn tương ứng của nó trong tập dữ liệu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368566" y="4308538"/>
            <a:ext cx="5306702" cy="5438273"/>
          </a:xfrm>
          <a:custGeom>
            <a:avLst/>
            <a:gdLst/>
            <a:ahLst/>
            <a:cxnLst/>
            <a:rect r="r" b="b" t="t" l="l"/>
            <a:pathLst>
              <a:path h="5438273" w="5306702">
                <a:moveTo>
                  <a:pt x="0" y="0"/>
                </a:moveTo>
                <a:lnTo>
                  <a:pt x="5306702" y="0"/>
                </a:lnTo>
                <a:lnTo>
                  <a:pt x="5306702" y="5438273"/>
                </a:lnTo>
                <a:lnTo>
                  <a:pt x="0" y="5438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3624" y="610036"/>
            <a:ext cx="5605439" cy="308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Phương pháp thực hiện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9544" y="347706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Phương pháp chính: BERT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68566" y="1289383"/>
            <a:ext cx="12245597" cy="275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Kiến trúc mô hình Transformer và BERT: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Cốt lõi của transformer là attension mechanism (cơ chế tập trung)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transformer được cấu trúc hai phần chính là encoder và </a:t>
            </a:r>
            <a:r>
              <a:rPr lang="en-US" sz="3199" spc="313">
                <a:solidFill>
                  <a:srgbClr val="000000"/>
                </a:solidFill>
                <a:latin typeface="Open Sauce"/>
              </a:rPr>
              <a:t>decoder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11671" y="3693540"/>
            <a:ext cx="7719275" cy="5796702"/>
          </a:xfrm>
          <a:custGeom>
            <a:avLst/>
            <a:gdLst/>
            <a:ahLst/>
            <a:cxnLst/>
            <a:rect r="r" b="b" t="t" l="l"/>
            <a:pathLst>
              <a:path h="5796702" w="7719275">
                <a:moveTo>
                  <a:pt x="0" y="0"/>
                </a:moveTo>
                <a:lnTo>
                  <a:pt x="7719275" y="0"/>
                </a:lnTo>
                <a:lnTo>
                  <a:pt x="7719275" y="5796702"/>
                </a:lnTo>
                <a:lnTo>
                  <a:pt x="0" y="5796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82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624" y="610036"/>
            <a:ext cx="5605439" cy="308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Phương pháp thực hiện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94317" y="514786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Huấn luyện mô hình BERT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94317" y="1485038"/>
            <a:ext cx="11793683" cy="165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Pretraining task: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Masked LM(MLM) 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Next Sentence Prediction (NSP)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3624" y="610036"/>
            <a:ext cx="5605439" cy="308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Phương pháp thực hiện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94317" y="812863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Huấn luyện mô hình BERT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94317" y="1661511"/>
            <a:ext cx="11793683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Gồm các lớp encode xếp chồng lên nhau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267698" y="3756321"/>
            <a:ext cx="11287485" cy="2774359"/>
          </a:xfrm>
          <a:custGeom>
            <a:avLst/>
            <a:gdLst/>
            <a:ahLst/>
            <a:cxnLst/>
            <a:rect r="r" b="b" t="t" l="l"/>
            <a:pathLst>
              <a:path h="2774359" w="11287485">
                <a:moveTo>
                  <a:pt x="0" y="0"/>
                </a:moveTo>
                <a:lnTo>
                  <a:pt x="11287485" y="0"/>
                </a:lnTo>
                <a:lnTo>
                  <a:pt x="11287485" y="2774358"/>
                </a:lnTo>
                <a:lnTo>
                  <a:pt x="0" y="277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95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375253" y="3859315"/>
            <a:ext cx="6749440" cy="1284185"/>
          </a:xfrm>
          <a:custGeom>
            <a:avLst/>
            <a:gdLst/>
            <a:ahLst/>
            <a:cxnLst/>
            <a:rect r="r" b="b" t="t" l="l"/>
            <a:pathLst>
              <a:path h="1284185" w="6749440">
                <a:moveTo>
                  <a:pt x="0" y="0"/>
                </a:moveTo>
                <a:lnTo>
                  <a:pt x="6749440" y="0"/>
                </a:lnTo>
                <a:lnTo>
                  <a:pt x="6749440" y="1284185"/>
                </a:lnTo>
                <a:lnTo>
                  <a:pt x="0" y="1284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3624" y="610036"/>
            <a:ext cx="5605439" cy="308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Phương pháp thực hiện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Huấn luyện mô hình BERT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94317" y="2588640"/>
            <a:ext cx="11793683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Các chỉ số đánh giá: Accuracy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4317" y="5678795"/>
            <a:ext cx="11793683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Các chỉ số đánh giá: F1-score macro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375253" y="6720069"/>
            <a:ext cx="5719316" cy="2611461"/>
          </a:xfrm>
          <a:custGeom>
            <a:avLst/>
            <a:gdLst/>
            <a:ahLst/>
            <a:cxnLst/>
            <a:rect r="r" b="b" t="t" l="l"/>
            <a:pathLst>
              <a:path h="2611461" w="5719316">
                <a:moveTo>
                  <a:pt x="0" y="0"/>
                </a:moveTo>
                <a:lnTo>
                  <a:pt x="5719315" y="0"/>
                </a:lnTo>
                <a:lnTo>
                  <a:pt x="5719315" y="2611461"/>
                </a:lnTo>
                <a:lnTo>
                  <a:pt x="0" y="2611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3833687"/>
            <a:ext cx="1400485" cy="3847797"/>
            <a:chOff x="0" y="0"/>
            <a:chExt cx="368852" cy="1013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013412"/>
            </a:xfrm>
            <a:custGeom>
              <a:avLst/>
              <a:gdLst/>
              <a:ahLst/>
              <a:cxnLst/>
              <a:rect r="r" b="b" t="t" l="l"/>
              <a:pathLst>
                <a:path h="1013412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013412"/>
                  </a:lnTo>
                  <a:lnTo>
                    <a:pt x="0" y="1013412"/>
                  </a:ln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032462"/>
            </a:xfrm>
            <a:prstGeom prst="rect">
              <a:avLst/>
            </a:prstGeom>
          </p:spPr>
          <p:txBody>
            <a:bodyPr anchor="ctr" rtlCol="false" tIns="76200" lIns="76200" bIns="76200" rIns="762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0053B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3216" y="1415447"/>
            <a:ext cx="5408984" cy="7979428"/>
            <a:chOff x="0" y="0"/>
            <a:chExt cx="1424588" cy="2101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588" cy="2101578"/>
            </a:xfrm>
            <a:custGeom>
              <a:avLst/>
              <a:gdLst/>
              <a:ahLst/>
              <a:cxnLst/>
              <a:rect r="r" b="b" t="t" l="l"/>
              <a:pathLst>
                <a:path h="2101578" w="142458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053B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772900" y="1028700"/>
            <a:ext cx="5486400" cy="7980897"/>
          </a:xfrm>
          <a:custGeom>
            <a:avLst/>
            <a:gdLst/>
            <a:ahLst/>
            <a:cxnLst/>
            <a:rect r="r" b="b" t="t" l="l"/>
            <a:pathLst>
              <a:path h="7980897" w="5486400">
                <a:moveTo>
                  <a:pt x="0" y="0"/>
                </a:moveTo>
                <a:lnTo>
                  <a:pt x="5486400" y="0"/>
                </a:lnTo>
                <a:lnTo>
                  <a:pt x="5486400" y="7980897"/>
                </a:lnTo>
                <a:lnTo>
                  <a:pt x="0" y="798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16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12627" y="1431266"/>
            <a:ext cx="7062476" cy="1325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Open Sauce Bold"/>
              </a:rPr>
              <a:t>Tổng quan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24659" y="410002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24659" y="489714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24659" y="5778302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024659" y="657542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00737" y="4265128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Giới thiệu bài toán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00737" y="505934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Bộ dữ liệu bài toán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00737" y="5979436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Phương pháp thực hiện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6883759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Kết quả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909503" y="2693538"/>
            <a:ext cx="10265699" cy="5926061"/>
          </a:xfrm>
          <a:custGeom>
            <a:avLst/>
            <a:gdLst/>
            <a:ahLst/>
            <a:cxnLst/>
            <a:rect r="r" b="b" t="t" l="l"/>
            <a:pathLst>
              <a:path h="5926061" w="10265699">
                <a:moveTo>
                  <a:pt x="0" y="0"/>
                </a:moveTo>
                <a:lnTo>
                  <a:pt x="10265699" y="0"/>
                </a:lnTo>
                <a:lnTo>
                  <a:pt x="10265699" y="5926061"/>
                </a:lnTo>
                <a:lnTo>
                  <a:pt x="0" y="592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Cài đặt phương pháp của nhóm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3624" y="610036"/>
            <a:ext cx="5605439" cy="308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Phương pháp thực hiện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Cài đặt phương pháp của nhóm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94317" y="2607690"/>
            <a:ext cx="11793683" cy="669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Mô hình BERT:</a:t>
            </a: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Chuẩn bị dữ liệu:</a:t>
            </a:r>
          </a:p>
          <a:p>
            <a:pPr algn="l" marL="1036320" indent="-345440" lvl="2">
              <a:lnSpc>
                <a:spcPts val="3311"/>
              </a:lnSpc>
              <a:buFont typeface="Arial"/>
              <a:buChar char="⚬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Dữ liệu đầu vào: chuẩn bị dữ liệu huấn luyện và kiểm tra, dữ liệu đã được gắn nhãn lớp khác nhau</a:t>
            </a:r>
          </a:p>
          <a:p>
            <a:pPr algn="l" marL="1036320" indent="-345440" lvl="2">
              <a:lnSpc>
                <a:spcPts val="3311"/>
              </a:lnSpc>
              <a:buFont typeface="Arial"/>
              <a:buChar char="⚬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Tokenization và mã hóa: sử dụng tokenizer của BERT, thêm token đặc biệt như [CLS] ở đầu câu và [SEP] để phân tách câu</a:t>
            </a: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Xây dựng mô hình:</a:t>
            </a:r>
          </a:p>
          <a:p>
            <a:pPr algn="l" marL="1036320" indent="-345440" lvl="2">
              <a:lnSpc>
                <a:spcPts val="3311"/>
              </a:lnSpc>
              <a:buFont typeface="Arial"/>
              <a:buChar char="⚬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Load mô hình:</a:t>
            </a:r>
          </a:p>
          <a:p>
            <a:pPr algn="l" marL="1036320" indent="-345440" lvl="2">
              <a:lnSpc>
                <a:spcPts val="3311"/>
              </a:lnSpc>
              <a:buFont typeface="Arial"/>
              <a:buChar char="⚬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Thêm lớp phân loại</a:t>
            </a: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Huấn luyện mô hình</a:t>
            </a:r>
          </a:p>
          <a:p>
            <a:pPr algn="l" marL="1036320" indent="-345440" lvl="2">
              <a:lnSpc>
                <a:spcPts val="3311"/>
              </a:lnSpc>
              <a:buFont typeface="Arial"/>
              <a:buChar char="⚬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Định nghĩa hàm loss và optimizer</a:t>
            </a:r>
          </a:p>
          <a:p>
            <a:pPr algn="l" marL="1036320" indent="-345440" lvl="2">
              <a:lnSpc>
                <a:spcPts val="3311"/>
              </a:lnSpc>
              <a:buFont typeface="Arial"/>
              <a:buChar char="⚬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Fine-tuning</a:t>
            </a:r>
          </a:p>
          <a:p>
            <a:pPr algn="l" marL="518160" indent="-259080" lvl="1">
              <a:lnSpc>
                <a:spcPts val="3311"/>
              </a:lnSpc>
              <a:buFont typeface="Arial"/>
              <a:buChar char="•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Đánh giá và tinh chỉnh:</a:t>
            </a:r>
          </a:p>
          <a:p>
            <a:pPr algn="l" marL="1036320" indent="-345440" lvl="2">
              <a:lnSpc>
                <a:spcPts val="3311"/>
              </a:lnSpc>
              <a:buFont typeface="Arial"/>
              <a:buChar char="⚬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Đánh giá mô hình</a:t>
            </a:r>
          </a:p>
          <a:p>
            <a:pPr algn="l" marL="1036320" indent="-345440" lvl="2">
              <a:lnSpc>
                <a:spcPts val="3311"/>
              </a:lnSpc>
              <a:buFont typeface="Arial"/>
              <a:buChar char="⚬"/>
            </a:pPr>
            <a:r>
              <a:rPr lang="en-US" sz="2400" spc="235">
                <a:solidFill>
                  <a:srgbClr val="000000"/>
                </a:solidFill>
                <a:latin typeface="Open Sauce"/>
              </a:rPr>
              <a:t>Tinh chỉnh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3624" y="610036"/>
            <a:ext cx="5605439" cy="308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Phương pháp thực hiện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056305" y="7797956"/>
            <a:ext cx="13485375" cy="1395855"/>
          </a:xfrm>
          <a:custGeom>
            <a:avLst/>
            <a:gdLst/>
            <a:ahLst/>
            <a:cxnLst/>
            <a:rect r="r" b="b" t="t" l="l"/>
            <a:pathLst>
              <a:path h="1395855" w="13485375">
                <a:moveTo>
                  <a:pt x="0" y="0"/>
                </a:moveTo>
                <a:lnTo>
                  <a:pt x="13485375" y="0"/>
                </a:lnTo>
                <a:lnTo>
                  <a:pt x="13485375" y="1395855"/>
                </a:lnTo>
                <a:lnTo>
                  <a:pt x="0" y="13958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3624" y="1728186"/>
            <a:ext cx="7280986" cy="5476637"/>
          </a:xfrm>
          <a:custGeom>
            <a:avLst/>
            <a:gdLst/>
            <a:ahLst/>
            <a:cxnLst/>
            <a:rect r="r" b="b" t="t" l="l"/>
            <a:pathLst>
              <a:path h="5476637" w="7280986">
                <a:moveTo>
                  <a:pt x="0" y="0"/>
                </a:moveTo>
                <a:lnTo>
                  <a:pt x="7280986" y="0"/>
                </a:lnTo>
                <a:lnTo>
                  <a:pt x="7280986" y="5476636"/>
                </a:lnTo>
                <a:lnTo>
                  <a:pt x="0" y="5476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687440" y="1728186"/>
            <a:ext cx="8687453" cy="5476637"/>
          </a:xfrm>
          <a:custGeom>
            <a:avLst/>
            <a:gdLst/>
            <a:ahLst/>
            <a:cxnLst/>
            <a:rect r="r" b="b" t="t" l="l"/>
            <a:pathLst>
              <a:path h="5476637" w="8687453">
                <a:moveTo>
                  <a:pt x="0" y="0"/>
                </a:moveTo>
                <a:lnTo>
                  <a:pt x="8687453" y="0"/>
                </a:lnTo>
                <a:lnTo>
                  <a:pt x="8687453" y="5476636"/>
                </a:lnTo>
                <a:lnTo>
                  <a:pt x="0" y="5476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48" t="-4042" r="0" b="-72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3624" y="610036"/>
            <a:ext cx="5605439" cy="100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Kết quả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4317" y="962025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Kết quả cài đặt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58177" y="7782727"/>
            <a:ext cx="6269191" cy="2504273"/>
          </a:xfrm>
          <a:custGeom>
            <a:avLst/>
            <a:gdLst/>
            <a:ahLst/>
            <a:cxnLst/>
            <a:rect r="r" b="b" t="t" l="l"/>
            <a:pathLst>
              <a:path h="2504273" w="6269191">
                <a:moveTo>
                  <a:pt x="0" y="0"/>
                </a:moveTo>
                <a:lnTo>
                  <a:pt x="6269192" y="0"/>
                </a:lnTo>
                <a:lnTo>
                  <a:pt x="6269192" y="2504273"/>
                </a:lnTo>
                <a:lnTo>
                  <a:pt x="0" y="250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94317" y="2798874"/>
            <a:ext cx="10223303" cy="1272971"/>
          </a:xfrm>
          <a:custGeom>
            <a:avLst/>
            <a:gdLst/>
            <a:ahLst/>
            <a:cxnLst/>
            <a:rect r="r" b="b" t="t" l="l"/>
            <a:pathLst>
              <a:path h="1272971" w="10223303">
                <a:moveTo>
                  <a:pt x="0" y="0"/>
                </a:moveTo>
                <a:lnTo>
                  <a:pt x="10223303" y="0"/>
                </a:lnTo>
                <a:lnTo>
                  <a:pt x="10223303" y="1272972"/>
                </a:lnTo>
                <a:lnTo>
                  <a:pt x="0" y="1272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224" t="0" r="-7224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494317" y="5361498"/>
            <a:ext cx="10223303" cy="1247243"/>
          </a:xfrm>
          <a:custGeom>
            <a:avLst/>
            <a:gdLst/>
            <a:ahLst/>
            <a:cxnLst/>
            <a:rect r="r" b="b" t="t" l="l"/>
            <a:pathLst>
              <a:path h="1247243" w="10223303">
                <a:moveTo>
                  <a:pt x="0" y="0"/>
                </a:moveTo>
                <a:lnTo>
                  <a:pt x="10223303" y="0"/>
                </a:lnTo>
                <a:lnTo>
                  <a:pt x="10223303" y="1247243"/>
                </a:lnTo>
                <a:lnTo>
                  <a:pt x="0" y="1247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3624" y="610036"/>
            <a:ext cx="5605439" cy="1007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Kết quả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4317" y="83146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Phương pháp so sánh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94317" y="1661511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Logistic Regression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46125" y="4404641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XGBoost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61375" y="3287922"/>
            <a:ext cx="13605123" cy="345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0000" spc="980">
                <a:solidFill>
                  <a:srgbClr val="F5FFF5"/>
                </a:solidFill>
                <a:latin typeface="Open Sauce Bold"/>
              </a:rPr>
              <a:t>Cảm ơn mọi người đã lắng nghe</a:t>
            </a:r>
          </a:p>
        </p:txBody>
      </p:sp>
      <p:sp>
        <p:nvSpPr>
          <p:cNvPr name="Freeform 4" id="4"/>
          <p:cNvSpPr/>
          <p:nvPr/>
        </p:nvSpPr>
        <p:spPr>
          <a:xfrm flipH="true" flipV="true" rot="0">
            <a:off x="-3801253" y="0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486747" y="3541505"/>
            <a:ext cx="7602505" cy="6745495"/>
          </a:xfrm>
          <a:custGeom>
            <a:avLst/>
            <a:gdLst/>
            <a:ahLst/>
            <a:cxnLst/>
            <a:rect r="r" b="b" t="t" l="l"/>
            <a:pathLst>
              <a:path h="6745495" w="760250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Giới thiệu bài toán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17462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Phân tích cảm xúc (Sentiment Analysis)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17462" y="2588640"/>
            <a:ext cx="10441838" cy="275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Một lĩnh vực quan trọng trong NLP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Xác định, phân loại cảm xúc từ văn bản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Giúp hiểu rõ hơn về quan điểm, cảm xúc của người dùng trong các bài viết, đặc biệt là nền tảng xã hội như Twitter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633724" y="7573922"/>
            <a:ext cx="6785823" cy="2710645"/>
          </a:xfrm>
          <a:custGeom>
            <a:avLst/>
            <a:gdLst/>
            <a:ahLst/>
            <a:cxnLst/>
            <a:rect r="r" b="b" t="t" l="l"/>
            <a:pathLst>
              <a:path h="2710645" w="6785823">
                <a:moveTo>
                  <a:pt x="0" y="0"/>
                </a:moveTo>
                <a:lnTo>
                  <a:pt x="6785823" y="0"/>
                </a:lnTo>
                <a:lnTo>
                  <a:pt x="6785823" y="2710645"/>
                </a:lnTo>
                <a:lnTo>
                  <a:pt x="0" y="2710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Giới thiệu bài toán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Bối cảnh và tầm quan trọng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94317" y="2588640"/>
            <a:ext cx="11436200" cy="275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Twitter hàng triệu bài đăng mỗi ngày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Giúp doanh nghiệp, nhà nguyên cứu và tổ chức hiểu rõ hơn về cảm nhận của công chúng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Hỗ trợ đưa ra quyết định xây dựng chiến lược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358177" y="7168953"/>
            <a:ext cx="7805711" cy="3118047"/>
          </a:xfrm>
          <a:custGeom>
            <a:avLst/>
            <a:gdLst/>
            <a:ahLst/>
            <a:cxnLst/>
            <a:rect r="r" b="b" t="t" l="l"/>
            <a:pathLst>
              <a:path h="3118047" w="7805711">
                <a:moveTo>
                  <a:pt x="0" y="0"/>
                </a:moveTo>
                <a:lnTo>
                  <a:pt x="7805712" y="0"/>
                </a:lnTo>
                <a:lnTo>
                  <a:pt x="7805712" y="3118047"/>
                </a:lnTo>
                <a:lnTo>
                  <a:pt x="0" y="3118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Giới thiệu bài toán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Mục tiêu đề tài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94317" y="2588640"/>
            <a:ext cx="11436200" cy="275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Phân loại cảm xúc các bài tweet thành ba nhóm chính:</a:t>
            </a:r>
          </a:p>
          <a:p>
            <a:pPr algn="l" marL="1381755" indent="-460585" lvl="2">
              <a:lnSpc>
                <a:spcPts val="4415"/>
              </a:lnSpc>
              <a:buFont typeface="Arial"/>
              <a:buChar char="⚬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Tích cực (Positive)</a:t>
            </a:r>
          </a:p>
          <a:p>
            <a:pPr algn="l" marL="1381755" indent="-460585" lvl="2">
              <a:lnSpc>
                <a:spcPts val="4415"/>
              </a:lnSpc>
              <a:buFont typeface="Arial"/>
              <a:buChar char="⚬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Tiêu cực (Negative)</a:t>
            </a:r>
          </a:p>
          <a:p>
            <a:pPr algn="l" marL="1381755" indent="-460585" lvl="2">
              <a:lnSpc>
                <a:spcPts val="4415"/>
              </a:lnSpc>
              <a:buFont typeface="Arial"/>
              <a:buChar char="⚬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Trung lập (Neutral)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358177" y="7148091"/>
            <a:ext cx="7857937" cy="3138909"/>
          </a:xfrm>
          <a:custGeom>
            <a:avLst/>
            <a:gdLst/>
            <a:ahLst/>
            <a:cxnLst/>
            <a:rect r="r" b="b" t="t" l="l"/>
            <a:pathLst>
              <a:path h="3138909" w="7857937">
                <a:moveTo>
                  <a:pt x="0" y="0"/>
                </a:moveTo>
                <a:lnTo>
                  <a:pt x="7857937" y="0"/>
                </a:lnTo>
                <a:lnTo>
                  <a:pt x="7857937" y="3138909"/>
                </a:lnTo>
                <a:lnTo>
                  <a:pt x="0" y="3138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58177" y="5810836"/>
            <a:ext cx="11205617" cy="4476164"/>
          </a:xfrm>
          <a:custGeom>
            <a:avLst/>
            <a:gdLst/>
            <a:ahLst/>
            <a:cxnLst/>
            <a:rect r="r" b="b" t="t" l="l"/>
            <a:pathLst>
              <a:path h="4476164" w="11205617">
                <a:moveTo>
                  <a:pt x="0" y="0"/>
                </a:moveTo>
                <a:lnTo>
                  <a:pt x="11205618" y="0"/>
                </a:lnTo>
                <a:lnTo>
                  <a:pt x="11205618" y="4476164"/>
                </a:lnTo>
                <a:lnTo>
                  <a:pt x="0" y="447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Thu thập dữ liệu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67676" y="2588640"/>
            <a:ext cx="12262841" cy="330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Bộ dữ liệu sử dụng là Twitter Sentiment Analysis Dataset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Số mẫu là 75682 được chia làm 3 nhãn là: Negative (0), Neutral (1) và Positive (2)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Bộ dữ liệu có 75682 mẫu dữ liệu, 4 đặc trưng là: tweetid, enity, sentiment, content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58177" y="7782727"/>
            <a:ext cx="6269191" cy="2504273"/>
          </a:xfrm>
          <a:custGeom>
            <a:avLst/>
            <a:gdLst/>
            <a:ahLst/>
            <a:cxnLst/>
            <a:rect r="r" b="b" t="t" l="l"/>
            <a:pathLst>
              <a:path h="2504273" w="6269191">
                <a:moveTo>
                  <a:pt x="0" y="0"/>
                </a:moveTo>
                <a:lnTo>
                  <a:pt x="6269192" y="0"/>
                </a:lnTo>
                <a:lnTo>
                  <a:pt x="6269192" y="2504273"/>
                </a:lnTo>
                <a:lnTo>
                  <a:pt x="0" y="250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Các quy tắt chú giải dữ liệu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94317" y="2588640"/>
            <a:ext cx="11436200" cy="496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Quy tắc gán nhãn:</a:t>
            </a:r>
          </a:p>
          <a:p>
            <a:pPr algn="l" marL="1381755" indent="-460585" lvl="2">
              <a:lnSpc>
                <a:spcPts val="4415"/>
              </a:lnSpc>
              <a:buFont typeface="Arial"/>
              <a:buChar char="⚬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Tích cực: cảm xúc vui vẻ, hài lòng, lạc quan, tích cực về sản phẩm sự kiện</a:t>
            </a:r>
          </a:p>
          <a:p>
            <a:pPr algn="l" marL="1381755" indent="-460585" lvl="2">
              <a:lnSpc>
                <a:spcPts val="4415"/>
              </a:lnSpc>
              <a:buFont typeface="Arial"/>
              <a:buChar char="⚬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Tiêu cực: buồn bã, giận dữ, thất vọng, tiêu cực về một sự kiện, sản phẩm hoặc dịch vụ</a:t>
            </a:r>
          </a:p>
          <a:p>
            <a:pPr algn="l" marL="1381755" indent="-460585" lvl="2">
              <a:lnSpc>
                <a:spcPts val="4415"/>
              </a:lnSpc>
              <a:buFont typeface="Arial"/>
              <a:buChar char="⚬"/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Trung tính: không biểu đạt rõ ràng cảm xúc tích cực hay tiêu cực, thường là thông tin nhận xét trung lập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58177" y="7782727"/>
            <a:ext cx="6269191" cy="2504273"/>
          </a:xfrm>
          <a:custGeom>
            <a:avLst/>
            <a:gdLst/>
            <a:ahLst/>
            <a:cxnLst/>
            <a:rect r="r" b="b" t="t" l="l"/>
            <a:pathLst>
              <a:path h="2504273" w="6269191">
                <a:moveTo>
                  <a:pt x="0" y="0"/>
                </a:moveTo>
                <a:lnTo>
                  <a:pt x="6269192" y="0"/>
                </a:lnTo>
                <a:lnTo>
                  <a:pt x="6269192" y="2504273"/>
                </a:lnTo>
                <a:lnTo>
                  <a:pt x="0" y="250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94317" y="3704493"/>
            <a:ext cx="9574024" cy="4561252"/>
          </a:xfrm>
          <a:custGeom>
            <a:avLst/>
            <a:gdLst/>
            <a:ahLst/>
            <a:cxnLst/>
            <a:rect r="r" b="b" t="t" l="l"/>
            <a:pathLst>
              <a:path h="4561252" w="9574024">
                <a:moveTo>
                  <a:pt x="0" y="0"/>
                </a:moveTo>
                <a:lnTo>
                  <a:pt x="9574024" y="0"/>
                </a:lnTo>
                <a:lnTo>
                  <a:pt x="9574024" y="4561252"/>
                </a:lnTo>
                <a:lnTo>
                  <a:pt x="0" y="4561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22" t="-5011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Thống kê dữ liệu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4317" y="2588640"/>
            <a:ext cx="11793683" cy="1098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Nhãn cảm xúc lần lượt là 21790 nhãn là negative, 19846 nhãn positive, 17879 nhãn neutral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92495" y="757392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887962" y="5985119"/>
            <a:ext cx="2085109" cy="208510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560220" y="1728186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262642" y="-3904566"/>
            <a:ext cx="8637895" cy="863789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3BC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58177" y="7782727"/>
            <a:ext cx="6269191" cy="2504273"/>
          </a:xfrm>
          <a:custGeom>
            <a:avLst/>
            <a:gdLst/>
            <a:ahLst/>
            <a:cxnLst/>
            <a:rect r="r" b="b" t="t" l="l"/>
            <a:pathLst>
              <a:path h="2504273" w="6269191">
                <a:moveTo>
                  <a:pt x="0" y="0"/>
                </a:moveTo>
                <a:lnTo>
                  <a:pt x="6269192" y="0"/>
                </a:lnTo>
                <a:lnTo>
                  <a:pt x="6269192" y="2504273"/>
                </a:lnTo>
                <a:lnTo>
                  <a:pt x="0" y="25042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9256" r="-5743" b="-1898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94317" y="3324130"/>
            <a:ext cx="7934292" cy="5321979"/>
          </a:xfrm>
          <a:custGeom>
            <a:avLst/>
            <a:gdLst/>
            <a:ahLst/>
            <a:cxnLst/>
            <a:rect r="r" b="b" t="t" l="l"/>
            <a:pathLst>
              <a:path h="5321979" w="7934292">
                <a:moveTo>
                  <a:pt x="0" y="0"/>
                </a:moveTo>
                <a:lnTo>
                  <a:pt x="7934292" y="0"/>
                </a:lnTo>
                <a:lnTo>
                  <a:pt x="7934292" y="5321979"/>
                </a:lnTo>
                <a:lnTo>
                  <a:pt x="0" y="5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43624" y="610036"/>
            <a:ext cx="5605439" cy="204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Open Sauce Bold"/>
              </a:rPr>
              <a:t>Bộ dữ liệu bài toán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94317" y="1618388"/>
            <a:ext cx="10441838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15"/>
              </a:lnSpc>
              <a:spcBef>
                <a:spcPct val="0"/>
              </a:spcBef>
            </a:pPr>
            <a:r>
              <a:rPr lang="en-US" sz="3199" spc="313">
                <a:solidFill>
                  <a:srgbClr val="000000"/>
                </a:solidFill>
                <a:latin typeface="Open Sauce Bold"/>
              </a:rPr>
              <a:t>Thống kê dữ liệu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94317" y="2588640"/>
            <a:ext cx="11793683" cy="54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5"/>
              </a:lnSpc>
            </a:pPr>
            <a:r>
              <a:rPr lang="en-US" sz="3199" spc="313">
                <a:solidFill>
                  <a:srgbClr val="000000"/>
                </a:solidFill>
                <a:latin typeface="Open Sauce"/>
              </a:rPr>
              <a:t>Từ dùng phổ biến trong các câu tweet positive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DAGI3O0_eNQ</dc:identifier>
  <dcterms:modified xsi:type="dcterms:W3CDTF">2011-08-01T06:04:30Z</dcterms:modified>
  <cp:revision>1</cp:revision>
  <dc:title>Presentation 2023</dc:title>
</cp:coreProperties>
</file>